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411" r:id="rId2"/>
    <p:sldId id="472" r:id="rId3"/>
    <p:sldId id="474" r:id="rId4"/>
    <p:sldId id="475" r:id="rId5"/>
    <p:sldId id="476" r:id="rId6"/>
    <p:sldId id="479" r:id="rId7"/>
    <p:sldId id="480" r:id="rId8"/>
    <p:sldId id="481" r:id="rId9"/>
    <p:sldId id="482" r:id="rId10"/>
    <p:sldId id="483" r:id="rId11"/>
    <p:sldId id="484" r:id="rId12"/>
    <p:sldId id="485" r:id="rId13"/>
    <p:sldId id="486" r:id="rId14"/>
    <p:sldId id="487" r:id="rId15"/>
    <p:sldId id="488" r:id="rId16"/>
    <p:sldId id="489" r:id="rId17"/>
    <p:sldId id="491" r:id="rId18"/>
    <p:sldId id="492" r:id="rId19"/>
    <p:sldId id="494" r:id="rId20"/>
    <p:sldId id="497" r:id="rId21"/>
    <p:sldId id="490" r:id="rId22"/>
    <p:sldId id="511" r:id="rId23"/>
    <p:sldId id="506" r:id="rId24"/>
    <p:sldId id="507" r:id="rId25"/>
    <p:sldId id="508" r:id="rId26"/>
    <p:sldId id="510" r:id="rId27"/>
    <p:sldId id="495" r:id="rId28"/>
    <p:sldId id="499" r:id="rId29"/>
    <p:sldId id="500" r:id="rId30"/>
    <p:sldId id="502" r:id="rId31"/>
    <p:sldId id="503" r:id="rId32"/>
    <p:sldId id="504" r:id="rId33"/>
    <p:sldId id="505" r:id="rId34"/>
    <p:sldId id="496" r:id="rId35"/>
    <p:sldId id="512" r:id="rId36"/>
    <p:sldId id="47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68665" autoAdjust="0"/>
  </p:normalViewPr>
  <p:slideViewPr>
    <p:cSldViewPr snapToObjects="1" showGuides="1">
      <p:cViewPr>
        <p:scale>
          <a:sx n="100" d="100"/>
          <a:sy n="100" d="100"/>
        </p:scale>
        <p:origin x="-1200" y="1120"/>
      </p:cViewPr>
      <p:guideLst>
        <p:guide orient="horz" pos="575"/>
        <p:guide pos="27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9/21/15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9/21/15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377606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decision in visualization design relates to choosing the right </a:t>
            </a:r>
            <a:r>
              <a:rPr lang="en-US" dirty="0" smtClean="0"/>
              <a:t>visual form </a:t>
            </a:r>
            <a:r>
              <a:rPr lang="en-US" dirty="0" smtClean="0"/>
              <a:t>for the data and the task that you want to support.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303850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4041765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www.datavizcatalogue.com</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2942265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Note: labels</a:t>
            </a:r>
            <a:r>
              <a:rPr lang="en-US" dirty="0" smtClean="0"/>
              <a:t>, guidelines, title, </a:t>
            </a:r>
            <a:r>
              <a:rPr lang="en-US" dirty="0" smtClean="0"/>
              <a:t>key,</a:t>
            </a:r>
            <a:r>
              <a:rPr lang="en-US" baseline="0" dirty="0" smtClean="0"/>
              <a:t> including function of each. Title is like a headline. </a:t>
            </a:r>
            <a:r>
              <a:rPr lang="en-US" dirty="0" smtClean="0"/>
              <a:t>When </a:t>
            </a:r>
            <a:r>
              <a:rPr lang="en-US" dirty="0" err="1" smtClean="0"/>
              <a:t>labeleing</a:t>
            </a:r>
            <a:r>
              <a:rPr lang="en-US" dirty="0" smtClean="0"/>
              <a:t> be sure to include </a:t>
            </a:r>
            <a:r>
              <a:rPr lang="en-US" dirty="0" smtClean="0"/>
              <a:t>units</a:t>
            </a:r>
            <a:r>
              <a:rPr lang="en-US" baseline="0" dirty="0" smtClean="0"/>
              <a:t>. </a:t>
            </a:r>
            <a:r>
              <a:rPr lang="en-US" dirty="0" smtClean="0"/>
              <a:t>Point </a:t>
            </a:r>
            <a:r>
              <a:rPr lang="en-US" dirty="0" smtClean="0"/>
              <a:t>out that this chart is missing a SOURCE </a:t>
            </a:r>
            <a:r>
              <a:rPr lang="en-US" dirty="0" smtClean="0"/>
              <a:t>indicator,</a:t>
            </a:r>
            <a:r>
              <a:rPr lang="en-US" baseline="0" dirty="0" smtClean="0"/>
              <a:t> which is essential.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896578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also methods; title and guff or chatter.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258724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Besides just efficiently encoding information, and legible presentation, there</a:t>
            </a:r>
            <a:r>
              <a:rPr lang="en-US" baseline="0" dirty="0" smtClean="0"/>
              <a:t> are other design dimensions we might consider and strive to balance in an information graphic. The Vis wheel can be useful for thinking through your designs. </a:t>
            </a:r>
          </a:p>
          <a:p>
            <a:endParaRPr lang="en-US" baseline="0" dirty="0" smtClean="0"/>
          </a:p>
          <a:p>
            <a:r>
              <a:rPr lang="en-US" baseline="0" dirty="0" smtClean="0"/>
              <a:t>Complexity = effort readers have to invest in deciphering a graphic</a:t>
            </a:r>
          </a:p>
          <a:p>
            <a:endParaRPr lang="en-US" baseline="0" dirty="0" smtClean="0"/>
          </a:p>
          <a:p>
            <a:r>
              <a:rPr lang="en-US" baseline="0" dirty="0" smtClean="0"/>
              <a:t>Need to always ask: what is the visualization going to be used for, and who is the audience?</a:t>
            </a:r>
          </a:p>
          <a:p>
            <a:endParaRPr lang="en-US" baseline="0" dirty="0" smtClean="0"/>
          </a:p>
          <a:p>
            <a:r>
              <a:rPr lang="en-US" baseline="0" dirty="0" smtClean="0"/>
              <a:t>Some of these dimensions if emphasized might be better for arousing curiosity, or they may be more memorable, or more utilitarian. Some may be better for more or less experienced readers.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47111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690312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Number of forms used to encode data. Layers of data available for use to navigate.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2898813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Novelty: explain many different things once</a:t>
            </a:r>
          </a:p>
          <a:p>
            <a:r>
              <a:rPr lang="en-US" dirty="0" smtClean="0"/>
              <a:t>Redundancy: explain same things several </a:t>
            </a:r>
            <a:r>
              <a:rPr lang="en-US" dirty="0" smtClean="0"/>
              <a:t>times</a:t>
            </a:r>
            <a:endParaRPr lang="en-US" dirty="0" smtClean="0"/>
          </a:p>
          <a:p>
            <a:r>
              <a:rPr lang="en-US" dirty="0" smtClean="0"/>
              <a:t>Example: on right</a:t>
            </a:r>
            <a:r>
              <a:rPr lang="en-US" baseline="0" dirty="0" smtClean="0"/>
              <a:t> there is redundancy, on left there is a novel view showing more detail on the distribution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96984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blog.visual.ly</a:t>
            </a:r>
            <a:r>
              <a:rPr lang="en-US" dirty="0" smtClean="0"/>
              <a:t>/45-ways-to-communicate-two-quantities/ </a:t>
            </a:r>
          </a:p>
          <a:p>
            <a:endParaRPr lang="en-US" dirty="0" smtClean="0"/>
          </a:p>
          <a:p>
            <a:r>
              <a:rPr lang="en-US" dirty="0" smtClean="0"/>
              <a:t>There are MANY different ways to map data to visuals. Some are better than others. Just</a:t>
            </a:r>
            <a:r>
              <a:rPr lang="en-US" baseline="0" dirty="0" smtClean="0"/>
              <a:t> imaging how much more complexity with more than TWO numbers!</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Need to always ask: what is the visualization going to be used for, and who is the audience?</a:t>
            </a:r>
          </a:p>
          <a:p>
            <a:endParaRPr lang="en-US" baseline="0" dirty="0" smtClean="0"/>
          </a:p>
          <a:p>
            <a:r>
              <a:rPr lang="en-US" baseline="0" dirty="0" smtClean="0"/>
              <a:t>Some of these dimensions if emphasized might be better for arousing curiosity, or they may be more memorable, or more utilitarian. Some may be better for more or less experienced readers.</a:t>
            </a:r>
            <a:endParaRPr lang="en-US" dirty="0" smtClean="0"/>
          </a:p>
          <a:p>
            <a:endParaRPr lang="en-US" dirty="0" smtClean="0"/>
          </a:p>
          <a:p>
            <a:r>
              <a:rPr lang="en-US" dirty="0" smtClean="0"/>
              <a:t>For instance some studies of</a:t>
            </a:r>
            <a:r>
              <a:rPr lang="en-US" baseline="0" dirty="0" smtClean="0"/>
              <a:t> so-called </a:t>
            </a:r>
            <a:r>
              <a:rPr lang="en-US" baseline="0" dirty="0" err="1" smtClean="0"/>
              <a:t>chartjunk</a:t>
            </a:r>
            <a:r>
              <a:rPr lang="en-US" baseline="0" dirty="0" smtClean="0"/>
              <a:t> show that those graphs are more memorable, and that the high data-ink ratio version of charts are not preferred by users.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198294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group quiz for discussion.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213558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helpful to sketch ideas and explore </a:t>
            </a:r>
            <a:r>
              <a:rPr lang="en-US" dirty="0" smtClean="0"/>
              <a:t>what you can do visually with the data and data types you have available.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58876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Of course we can come up with many different ways to show data, but there are better and worse ways since these</a:t>
            </a:r>
            <a:r>
              <a:rPr lang="en-US" baseline="0" dirty="0" smtClean="0"/>
              <a:t> representations need to do work. </a:t>
            </a:r>
          </a:p>
          <a:p>
            <a:endParaRPr lang="en-US" baseline="0" dirty="0" smtClean="0"/>
          </a:p>
          <a:p>
            <a:r>
              <a:rPr lang="en-US" baseline="0" dirty="0" smtClean="0"/>
              <a:t>The form of your visualization should be constrained by its functions. This is the key idea about functional design. </a:t>
            </a:r>
          </a:p>
          <a:p>
            <a:endParaRPr lang="en-US" baseline="0" dirty="0" smtClean="0"/>
          </a:p>
          <a:p>
            <a:r>
              <a:rPr lang="en-US" baseline="0" dirty="0" smtClean="0"/>
              <a:t>But there is also the idea of repurposing – that forms can be repurposed for new / different functions that weren’t anticipated.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404616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does the designer want me to do with this graphic? </a:t>
            </a:r>
          </a:p>
          <a:p>
            <a:endParaRPr lang="en-US" dirty="0" smtClean="0"/>
          </a:p>
          <a:p>
            <a:r>
              <a:rPr lang="en-US" dirty="0" smtClean="0"/>
              <a:t>So,</a:t>
            </a:r>
            <a:r>
              <a:rPr lang="en-US" baseline="0" dirty="0" smtClean="0"/>
              <a:t> in terms of present, compare, organize, and relate – what does this graphic do well?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148430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By reorganizing icons on a common baseline we make comparison easier. By using standard bar charts we make it </a:t>
            </a:r>
            <a:r>
              <a:rPr lang="en-US" smtClean="0"/>
              <a:t>even easier.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207801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Normalizing by population</a:t>
            </a:r>
            <a:r>
              <a:rPr lang="en-US" baseline="0" dirty="0" smtClean="0"/>
              <a:t> changes the story even further.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92342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Many different ways to say the same thing (bar charts, scatter charts).</a:t>
            </a:r>
            <a:r>
              <a:rPr lang="en-US" baseline="0" dirty="0" smtClean="0"/>
              <a:t> Scatter shows relationship and who’s above / below avg. As we learned from the exercise there are many different ways of encoding data.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107322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317259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9/21/15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9/21/15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9/21/15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9/21/15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9/21/15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9/21/15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9/21/15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www.nytimes.com/interactive/2011/02/04/business/aging-population.html?_r=0" TargetMode="Externa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hyperlink" Target="http://www.perceptualedge.com/files/GraphDesignIQ.html"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 y="1397001"/>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Visualization Design</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2" y="1092201"/>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2"/>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536702" y="0"/>
            <a:ext cx="6048260" cy="6858000"/>
          </a:xfrm>
          <a:prstGeom prst="rect">
            <a:avLst/>
          </a:prstGeom>
        </p:spPr>
      </p:pic>
    </p:spTree>
    <p:extLst>
      <p:ext uri="{BB962C8B-B14F-4D97-AF65-F5344CB8AC3E}">
        <p14:creationId xmlns:p14="http://schemas.microsoft.com/office/powerpoint/2010/main" val="27717836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Where has unemployment grown the most?</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39293215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Where has it dropped the most?</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4208118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Was unemployment change bigger in Madrid or Canarias?</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15939901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Has unemployment dropped more in Extremadura, </a:t>
            </a:r>
            <a:r>
              <a:rPr lang="en-US" dirty="0" err="1" smtClean="0"/>
              <a:t>Andalucia</a:t>
            </a:r>
            <a:r>
              <a:rPr lang="en-US" dirty="0" smtClean="0"/>
              <a:t>, or Baleares?</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31175674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Design</a:t>
            </a:r>
            <a:endParaRPr lang="en-US" dirty="0"/>
          </a:p>
        </p:txBody>
      </p:sp>
      <p:sp>
        <p:nvSpPr>
          <p:cNvPr id="3" name="Content Placeholder 2"/>
          <p:cNvSpPr>
            <a:spLocks noGrp="1"/>
          </p:cNvSpPr>
          <p:nvPr>
            <p:ph idx="1"/>
          </p:nvPr>
        </p:nvSpPr>
        <p:spPr/>
        <p:txBody>
          <a:bodyPr/>
          <a:lstStyle/>
          <a:p>
            <a:r>
              <a:rPr lang="en-US" dirty="0" smtClean="0"/>
              <a:t>If we </a:t>
            </a:r>
            <a:r>
              <a:rPr lang="en-US" dirty="0" smtClean="0">
                <a:solidFill>
                  <a:srgbClr val="1EA0FF"/>
                </a:solidFill>
              </a:rPr>
              <a:t>anticipate</a:t>
            </a:r>
            <a:r>
              <a:rPr lang="en-US" dirty="0" smtClean="0"/>
              <a:t> questions that readers will ask, we can design visualizations so that those questions are easier to answer. </a:t>
            </a:r>
          </a:p>
          <a:p>
            <a:endParaRPr lang="en-US" dirty="0"/>
          </a:p>
          <a:p>
            <a:r>
              <a:rPr lang="en-US" dirty="0" smtClean="0"/>
              <a:t>How does the design assist </a:t>
            </a:r>
            <a:r>
              <a:rPr lang="en-US" dirty="0" smtClean="0">
                <a:solidFill>
                  <a:srgbClr val="1EA0FF"/>
                </a:solidFill>
              </a:rPr>
              <a:t>cognition</a:t>
            </a:r>
            <a:r>
              <a:rPr lang="en-US" dirty="0" smtClean="0"/>
              <a:t> and </a:t>
            </a:r>
            <a:r>
              <a:rPr lang="en-US" dirty="0" smtClean="0">
                <a:solidFill>
                  <a:srgbClr val="1EA0FF"/>
                </a:solidFill>
              </a:rPr>
              <a:t>analytic thinking </a:t>
            </a:r>
            <a:r>
              <a:rPr lang="en-US" dirty="0" smtClean="0"/>
              <a:t>about the data?</a:t>
            </a:r>
          </a:p>
          <a:p>
            <a:endParaRPr lang="en-US" dirty="0"/>
          </a:p>
          <a:p>
            <a:r>
              <a:rPr lang="en-US" dirty="0" smtClean="0"/>
              <a:t>What is this graphic </a:t>
            </a:r>
            <a:r>
              <a:rPr lang="en-US" i="1" dirty="0" smtClean="0">
                <a:solidFill>
                  <a:srgbClr val="1EA6FF"/>
                </a:solidFill>
              </a:rPr>
              <a:t>for</a:t>
            </a:r>
            <a:r>
              <a:rPr lang="en-US" dirty="0" smtClean="0"/>
              <a:t>?</a:t>
            </a:r>
            <a:endParaRPr lang="en-US" dirty="0"/>
          </a:p>
        </p:txBody>
      </p:sp>
    </p:spTree>
    <p:extLst>
      <p:ext uri="{BB962C8B-B14F-4D97-AF65-F5344CB8AC3E}">
        <p14:creationId xmlns:p14="http://schemas.microsoft.com/office/powerpoint/2010/main" val="37407291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Design</a:t>
            </a:r>
            <a:endParaRPr lang="en-US" dirty="0"/>
          </a:p>
        </p:txBody>
      </p:sp>
      <p:pic>
        <p:nvPicPr>
          <p:cNvPr id="4" name="Picture 3"/>
          <p:cNvPicPr>
            <a:picLocks noChangeAspect="1"/>
          </p:cNvPicPr>
          <p:nvPr/>
        </p:nvPicPr>
        <p:blipFill>
          <a:blip r:embed="rId2"/>
          <a:stretch>
            <a:fillRect/>
          </a:stretch>
        </p:blipFill>
        <p:spPr>
          <a:xfrm>
            <a:off x="0" y="1447801"/>
            <a:ext cx="9118600" cy="4483100"/>
          </a:xfrm>
          <a:prstGeom prst="rect">
            <a:avLst/>
          </a:prstGeom>
        </p:spPr>
      </p:pic>
    </p:spTree>
    <p:extLst>
      <p:ext uri="{BB962C8B-B14F-4D97-AF65-F5344CB8AC3E}">
        <p14:creationId xmlns:p14="http://schemas.microsoft.com/office/powerpoint/2010/main" val="23738837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Design Guidelines</a:t>
            </a:r>
            <a:endParaRPr lang="en-US" dirty="0"/>
          </a:p>
        </p:txBody>
      </p:sp>
      <p:sp>
        <p:nvSpPr>
          <p:cNvPr id="3" name="Content Placeholder 2"/>
          <p:cNvSpPr>
            <a:spLocks noGrp="1"/>
          </p:cNvSpPr>
          <p:nvPr>
            <p:ph idx="1"/>
          </p:nvPr>
        </p:nvSpPr>
        <p:spPr/>
        <p:txBody>
          <a:bodyPr/>
          <a:lstStyle/>
          <a:p>
            <a:r>
              <a:rPr lang="en-US" dirty="0" smtClean="0"/>
              <a:t>When to use what chart for what purpose?</a:t>
            </a:r>
          </a:p>
          <a:p>
            <a:pPr lvl="1"/>
            <a:r>
              <a:rPr lang="en-US" dirty="0" smtClean="0"/>
              <a:t>Few hard and fast rules, but there are tried and true guidelines</a:t>
            </a:r>
          </a:p>
          <a:p>
            <a:pPr lvl="1"/>
            <a:endParaRPr lang="en-US" dirty="0"/>
          </a:p>
          <a:p>
            <a:pPr lvl="1"/>
            <a:r>
              <a:rPr lang="en-US" dirty="0" smtClean="0"/>
              <a:t>There are a LOT of different types of chart</a:t>
            </a:r>
          </a:p>
          <a:p>
            <a:pPr lvl="1"/>
            <a:endParaRPr lang="en-US" dirty="0"/>
          </a:p>
          <a:p>
            <a:pPr lvl="1"/>
            <a:r>
              <a:rPr lang="en-US" dirty="0" smtClean="0"/>
              <a:t>People also invent new representations, but it’s not always clear if they are better or worse. </a:t>
            </a:r>
            <a:endParaRPr lang="en-US" dirty="0"/>
          </a:p>
        </p:txBody>
      </p:sp>
    </p:spTree>
    <p:extLst>
      <p:ext uri="{BB962C8B-B14F-4D97-AF65-F5344CB8AC3E}">
        <p14:creationId xmlns:p14="http://schemas.microsoft.com/office/powerpoint/2010/main" val="15989589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Graphic Continu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2700"/>
            <a:ext cx="8875059" cy="6858000"/>
          </a:xfrm>
          <a:prstGeom prst="rect">
            <a:avLst/>
          </a:prstGeom>
        </p:spPr>
      </p:pic>
    </p:spTree>
    <p:extLst>
      <p:ext uri="{BB962C8B-B14F-4D97-AF65-F5344CB8AC3E}">
        <p14:creationId xmlns:p14="http://schemas.microsoft.com/office/powerpoint/2010/main" val="31024111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The Graphic Continu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0"/>
            <a:ext cx="8875059" cy="6858000"/>
          </a:xfrm>
          <a:prstGeom prst="rect">
            <a:avLst/>
          </a:prstGeom>
        </p:spPr>
      </p:pic>
    </p:spTree>
    <p:extLst>
      <p:ext uri="{BB962C8B-B14F-4D97-AF65-F5344CB8AC3E}">
        <p14:creationId xmlns:p14="http://schemas.microsoft.com/office/powerpoint/2010/main" val="10265846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a:t>
            </a:r>
            <a:endParaRPr lang="en-US" dirty="0"/>
          </a:p>
        </p:txBody>
      </p:sp>
      <p:sp>
        <p:nvSpPr>
          <p:cNvPr id="3" name="Content Placeholder 2"/>
          <p:cNvSpPr>
            <a:spLocks noGrp="1"/>
          </p:cNvSpPr>
          <p:nvPr>
            <p:ph idx="1"/>
          </p:nvPr>
        </p:nvSpPr>
        <p:spPr/>
        <p:txBody>
          <a:bodyPr/>
          <a:lstStyle/>
          <a:p>
            <a:r>
              <a:rPr lang="en-US" dirty="0" smtClean="0"/>
              <a:t>What are all of the ways you could possibly communicate a tiny data set of just two numbers?</a:t>
            </a:r>
          </a:p>
          <a:p>
            <a:pPr lvl="1"/>
            <a:r>
              <a:rPr lang="en-US" dirty="0" smtClean="0"/>
              <a:t>A: 9</a:t>
            </a:r>
          </a:p>
          <a:p>
            <a:pPr lvl="1"/>
            <a:r>
              <a:rPr lang="en-US" dirty="0" smtClean="0"/>
              <a:t>B: 6 </a:t>
            </a:r>
          </a:p>
          <a:p>
            <a:pPr lvl="1"/>
            <a:endParaRPr lang="en-US" dirty="0" smtClean="0"/>
          </a:p>
          <a:p>
            <a:pPr lvl="1"/>
            <a:r>
              <a:rPr lang="en-US" dirty="0" smtClean="0"/>
              <a:t>Sketch each idea on a separate sticky note.</a:t>
            </a:r>
          </a:p>
          <a:p>
            <a:pPr lvl="1"/>
            <a:endParaRPr lang="en-US" dirty="0"/>
          </a:p>
          <a:p>
            <a:pPr lvl="1"/>
            <a:r>
              <a:rPr lang="en-US" dirty="0" smtClean="0"/>
              <a:t>Don’t consider “good” or “bad” during brainstorming</a:t>
            </a:r>
          </a:p>
          <a:p>
            <a:endParaRPr lang="en-US" dirty="0"/>
          </a:p>
          <a:p>
            <a:pPr lvl="1"/>
            <a:r>
              <a:rPr lang="en-US" dirty="0" smtClean="0"/>
              <a:t>Afterwards we’ll discuss. </a:t>
            </a:r>
          </a:p>
          <a:p>
            <a:pPr lvl="1"/>
            <a:endParaRPr lang="en-US" dirty="0"/>
          </a:p>
          <a:p>
            <a:pPr lvl="1"/>
            <a:endParaRPr lang="en-US" dirty="0"/>
          </a:p>
          <a:p>
            <a:pPr lvl="1"/>
            <a:endParaRPr lang="en-US" dirty="0"/>
          </a:p>
        </p:txBody>
      </p:sp>
      <p:sp>
        <p:nvSpPr>
          <p:cNvPr id="4" name="Rectangle 3"/>
          <p:cNvSpPr/>
          <p:nvPr/>
        </p:nvSpPr>
        <p:spPr>
          <a:xfrm>
            <a:off x="4318000" y="64770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blog.visual.ly</a:t>
            </a:r>
            <a:r>
              <a:rPr lang="en-US" sz="1200" dirty="0">
                <a:latin typeface="Helvetica"/>
                <a:cs typeface="Helvetica"/>
              </a:rPr>
              <a:t>/45-ways-to-communicate-two-quantities/</a:t>
            </a:r>
          </a:p>
        </p:txBody>
      </p:sp>
    </p:spTree>
    <p:extLst>
      <p:ext uri="{BB962C8B-B14F-4D97-AF65-F5344CB8AC3E}">
        <p14:creationId xmlns:p14="http://schemas.microsoft.com/office/powerpoint/2010/main" val="31062324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Charting: Data </a:t>
            </a:r>
            <a:r>
              <a:rPr lang="en-US" dirty="0" err="1" smtClean="0"/>
              <a:t>Viz</a:t>
            </a:r>
            <a:r>
              <a:rPr lang="en-US" dirty="0" smtClean="0"/>
              <a:t> Catalogue</a:t>
            </a:r>
            <a:endParaRPr lang="en-US" dirty="0"/>
          </a:p>
        </p:txBody>
      </p:sp>
      <p:pic>
        <p:nvPicPr>
          <p:cNvPr id="5" name="Picture 4">
            <a:hlinkClick r:id="rId3"/>
          </p:cNvPr>
          <p:cNvPicPr>
            <a:picLocks noChangeAspect="1"/>
          </p:cNvPicPr>
          <p:nvPr/>
        </p:nvPicPr>
        <p:blipFill>
          <a:blip r:embed="rId4"/>
          <a:stretch>
            <a:fillRect/>
          </a:stretch>
        </p:blipFill>
        <p:spPr>
          <a:xfrm>
            <a:off x="1066802" y="1104900"/>
            <a:ext cx="6997700" cy="5364168"/>
          </a:xfrm>
          <a:prstGeom prst="rect">
            <a:avLst/>
          </a:prstGeom>
        </p:spPr>
      </p:pic>
    </p:spTree>
    <p:extLst>
      <p:ext uri="{BB962C8B-B14F-4D97-AF65-F5344CB8AC3E}">
        <p14:creationId xmlns:p14="http://schemas.microsoft.com/office/powerpoint/2010/main" val="41624079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Chart</a:t>
            </a:r>
            <a:endParaRPr lang="en-US" dirty="0"/>
          </a:p>
        </p:txBody>
      </p:sp>
      <p:pic>
        <p:nvPicPr>
          <p:cNvPr id="4" name="Picture 3"/>
          <p:cNvPicPr>
            <a:picLocks noChangeAspect="1"/>
          </p:cNvPicPr>
          <p:nvPr/>
        </p:nvPicPr>
        <p:blipFill>
          <a:blip r:embed="rId3"/>
          <a:stretch>
            <a:fillRect/>
          </a:stretch>
        </p:blipFill>
        <p:spPr>
          <a:xfrm>
            <a:off x="228600" y="733397"/>
            <a:ext cx="8686800" cy="5438803"/>
          </a:xfrm>
          <a:prstGeom prst="rect">
            <a:avLst/>
          </a:prstGeom>
        </p:spPr>
      </p:pic>
      <p:sp>
        <p:nvSpPr>
          <p:cNvPr id="5" name="Rectangle 4"/>
          <p:cNvSpPr/>
          <p:nvPr/>
        </p:nvSpPr>
        <p:spPr>
          <a:xfrm>
            <a:off x="2641600" y="6601599"/>
            <a:ext cx="6477000" cy="276999"/>
          </a:xfrm>
          <a:prstGeom prst="rect">
            <a:avLst/>
          </a:prstGeom>
        </p:spPr>
        <p:txBody>
          <a:bodyPr wrap="square">
            <a:spAutoFit/>
          </a:bodyPr>
          <a:lstStyle/>
          <a:p>
            <a:pPr algn="r"/>
            <a:r>
              <a:rPr lang="en-US" sz="1200" i="1" dirty="0" smtClean="0"/>
              <a:t>Source: Data + Design. Chapter 14: Anatomy of a Graphic. </a:t>
            </a:r>
            <a:endParaRPr lang="en-US" sz="1200" i="1" dirty="0"/>
          </a:p>
        </p:txBody>
      </p:sp>
    </p:spTree>
    <p:extLst>
      <p:ext uri="{BB962C8B-B14F-4D97-AF65-F5344CB8AC3E}">
        <p14:creationId xmlns:p14="http://schemas.microsoft.com/office/powerpoint/2010/main" val="27327276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27000" y="254000"/>
            <a:ext cx="8890000" cy="6350000"/>
          </a:xfrm>
          <a:prstGeom prst="rect">
            <a:avLst/>
          </a:prstGeom>
        </p:spPr>
      </p:pic>
      <p:sp>
        <p:nvSpPr>
          <p:cNvPr id="5" name="Rectangle 4"/>
          <p:cNvSpPr/>
          <p:nvPr/>
        </p:nvSpPr>
        <p:spPr>
          <a:xfrm>
            <a:off x="1066800" y="6576536"/>
            <a:ext cx="8077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seeingdata.org</a:t>
            </a:r>
            <a:r>
              <a:rPr lang="en-US" sz="1200" dirty="0">
                <a:latin typeface="Helvetica"/>
                <a:cs typeface="Helvetica"/>
              </a:rPr>
              <a:t>/understanding-data-</a:t>
            </a:r>
            <a:r>
              <a:rPr lang="en-US" sz="1200" dirty="0" err="1">
                <a:latin typeface="Helvetica"/>
                <a:cs typeface="Helvetica"/>
              </a:rPr>
              <a:t>visualisations</a:t>
            </a:r>
            <a:r>
              <a:rPr lang="en-US" sz="1200" dirty="0">
                <a:latin typeface="Helvetica"/>
                <a:cs typeface="Helvetica"/>
              </a:rPr>
              <a:t>/top-5-things-to-look-for-in-a-visualisation/</a:t>
            </a:r>
          </a:p>
        </p:txBody>
      </p:sp>
      <p:pic>
        <p:nvPicPr>
          <p:cNvPr id="6" name="Picture 5"/>
          <p:cNvPicPr>
            <a:picLocks noChangeAspect="1"/>
          </p:cNvPicPr>
          <p:nvPr/>
        </p:nvPicPr>
        <p:blipFill>
          <a:blip r:embed="rId4"/>
          <a:stretch>
            <a:fillRect/>
          </a:stretch>
        </p:blipFill>
        <p:spPr>
          <a:xfrm>
            <a:off x="127000" y="254000"/>
            <a:ext cx="8890000" cy="6350000"/>
          </a:xfrm>
          <a:prstGeom prst="rect">
            <a:avLst/>
          </a:prstGeom>
        </p:spPr>
      </p:pic>
      <p:pic>
        <p:nvPicPr>
          <p:cNvPr id="7" name="Picture 6"/>
          <p:cNvPicPr>
            <a:picLocks noChangeAspect="1"/>
          </p:cNvPicPr>
          <p:nvPr/>
        </p:nvPicPr>
        <p:blipFill>
          <a:blip r:embed="rId5"/>
          <a:stretch>
            <a:fillRect/>
          </a:stretch>
        </p:blipFill>
        <p:spPr>
          <a:xfrm>
            <a:off x="127000" y="254000"/>
            <a:ext cx="8890000" cy="6350000"/>
          </a:xfrm>
          <a:prstGeom prst="rect">
            <a:avLst/>
          </a:prstGeom>
        </p:spPr>
      </p:pic>
      <p:pic>
        <p:nvPicPr>
          <p:cNvPr id="8" name="Picture 7"/>
          <p:cNvPicPr>
            <a:picLocks noChangeAspect="1"/>
          </p:cNvPicPr>
          <p:nvPr/>
        </p:nvPicPr>
        <p:blipFill>
          <a:blip r:embed="rId6"/>
          <a:stretch>
            <a:fillRect/>
          </a:stretch>
        </p:blipFill>
        <p:spPr>
          <a:xfrm>
            <a:off x="127000" y="254000"/>
            <a:ext cx="8890000" cy="6350000"/>
          </a:xfrm>
          <a:prstGeom prst="rect">
            <a:avLst/>
          </a:prstGeom>
        </p:spPr>
      </p:pic>
      <p:pic>
        <p:nvPicPr>
          <p:cNvPr id="9" name="Picture 8"/>
          <p:cNvPicPr>
            <a:picLocks noChangeAspect="1"/>
          </p:cNvPicPr>
          <p:nvPr/>
        </p:nvPicPr>
        <p:blipFill>
          <a:blip r:embed="rId7"/>
          <a:stretch>
            <a:fillRect/>
          </a:stretch>
        </p:blipFill>
        <p:spPr>
          <a:xfrm>
            <a:off x="127000" y="304800"/>
            <a:ext cx="8890000" cy="6350000"/>
          </a:xfrm>
          <a:prstGeom prst="rect">
            <a:avLst/>
          </a:prstGeom>
        </p:spPr>
      </p:pic>
    </p:spTree>
    <p:extLst>
      <p:ext uri="{BB962C8B-B14F-4D97-AF65-F5344CB8AC3E}">
        <p14:creationId xmlns:p14="http://schemas.microsoft.com/office/powerpoint/2010/main" val="41880504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5" name="Picture 4"/>
          <p:cNvPicPr>
            <a:picLocks noChangeAspect="1"/>
          </p:cNvPicPr>
          <p:nvPr/>
        </p:nvPicPr>
        <p:blipFill>
          <a:blip r:embed="rId2"/>
          <a:stretch>
            <a:fillRect/>
          </a:stretch>
        </p:blipFill>
        <p:spPr>
          <a:xfrm>
            <a:off x="1320800" y="2316548"/>
            <a:ext cx="6261040" cy="2865052"/>
          </a:xfrm>
          <a:prstGeom prst="rect">
            <a:avLst/>
          </a:prstGeom>
        </p:spPr>
      </p:pic>
    </p:spTree>
    <p:extLst>
      <p:ext uri="{BB962C8B-B14F-4D97-AF65-F5344CB8AC3E}">
        <p14:creationId xmlns:p14="http://schemas.microsoft.com/office/powerpoint/2010/main" val="11460542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8" name="Picture 7"/>
          <p:cNvPicPr>
            <a:picLocks noChangeAspect="1"/>
          </p:cNvPicPr>
          <p:nvPr/>
        </p:nvPicPr>
        <p:blipFill>
          <a:blip r:embed="rId2"/>
          <a:stretch>
            <a:fillRect/>
          </a:stretch>
        </p:blipFill>
        <p:spPr>
          <a:xfrm>
            <a:off x="514350" y="1676400"/>
            <a:ext cx="8096250" cy="3886200"/>
          </a:xfrm>
          <a:prstGeom prst="rect">
            <a:avLst/>
          </a:prstGeom>
        </p:spPr>
      </p:pic>
      <p:sp>
        <p:nvSpPr>
          <p:cNvPr id="10" name="Rectangle 9"/>
          <p:cNvSpPr/>
          <p:nvPr/>
        </p:nvSpPr>
        <p:spPr>
          <a:xfrm>
            <a:off x="2641600" y="6601599"/>
            <a:ext cx="6477000" cy="276999"/>
          </a:xfrm>
          <a:prstGeom prst="rect">
            <a:avLst/>
          </a:prstGeom>
        </p:spPr>
        <p:txBody>
          <a:bodyPr wrap="square">
            <a:spAutoFit/>
          </a:bodyPr>
          <a:lstStyle/>
          <a:p>
            <a:pPr algn="r"/>
            <a:r>
              <a:rPr lang="en-US" sz="1200" i="1" dirty="0" smtClean="0"/>
              <a:t>Source: Data + Design. Chapter 14: Anatomy of a Graphic. </a:t>
            </a:r>
            <a:endParaRPr lang="en-US" sz="1200" i="1" dirty="0"/>
          </a:p>
        </p:txBody>
      </p:sp>
    </p:spTree>
    <p:extLst>
      <p:ext uri="{BB962C8B-B14F-4D97-AF65-F5344CB8AC3E}">
        <p14:creationId xmlns:p14="http://schemas.microsoft.com/office/powerpoint/2010/main" val="21139420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6" name="Picture 5"/>
          <p:cNvPicPr>
            <a:picLocks noChangeAspect="1"/>
          </p:cNvPicPr>
          <p:nvPr/>
        </p:nvPicPr>
        <p:blipFill>
          <a:blip r:embed="rId2"/>
          <a:stretch>
            <a:fillRect/>
          </a:stretch>
        </p:blipFill>
        <p:spPr>
          <a:xfrm>
            <a:off x="1066800" y="1600200"/>
            <a:ext cx="7212719" cy="3449134"/>
          </a:xfrm>
          <a:prstGeom prst="rect">
            <a:avLst/>
          </a:prstGeom>
        </p:spPr>
      </p:pic>
    </p:spTree>
    <p:extLst>
      <p:ext uri="{BB962C8B-B14F-4D97-AF65-F5344CB8AC3E}">
        <p14:creationId xmlns:p14="http://schemas.microsoft.com/office/powerpoint/2010/main" val="21139420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7" name="Picture 6"/>
          <p:cNvPicPr>
            <a:picLocks noChangeAspect="1"/>
          </p:cNvPicPr>
          <p:nvPr/>
        </p:nvPicPr>
        <p:blipFill>
          <a:blip r:embed="rId2"/>
          <a:stretch>
            <a:fillRect/>
          </a:stretch>
        </p:blipFill>
        <p:spPr>
          <a:xfrm>
            <a:off x="990600" y="1905000"/>
            <a:ext cx="7212719" cy="2417183"/>
          </a:xfrm>
          <a:prstGeom prst="rect">
            <a:avLst/>
          </a:prstGeom>
        </p:spPr>
      </p:pic>
    </p:spTree>
    <p:extLst>
      <p:ext uri="{BB962C8B-B14F-4D97-AF65-F5344CB8AC3E}">
        <p14:creationId xmlns:p14="http://schemas.microsoft.com/office/powerpoint/2010/main" val="616685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Visualization Wheel</a:t>
            </a:r>
            <a:endParaRPr lang="en-US" dirty="0"/>
          </a:p>
        </p:txBody>
      </p:sp>
      <p:pic>
        <p:nvPicPr>
          <p:cNvPr id="5" name="Picture 4"/>
          <p:cNvPicPr>
            <a:picLocks noChangeAspect="1"/>
          </p:cNvPicPr>
          <p:nvPr/>
        </p:nvPicPr>
        <p:blipFill>
          <a:blip r:embed="rId3"/>
          <a:stretch>
            <a:fillRect/>
          </a:stretch>
        </p:blipFill>
        <p:spPr>
          <a:xfrm>
            <a:off x="521913" y="1371600"/>
            <a:ext cx="8190289" cy="4927600"/>
          </a:xfrm>
          <a:prstGeom prst="rect">
            <a:avLst/>
          </a:prstGeom>
        </p:spPr>
      </p:pic>
    </p:spTree>
    <p:extLst>
      <p:ext uri="{BB962C8B-B14F-4D97-AF65-F5344CB8AC3E}">
        <p14:creationId xmlns:p14="http://schemas.microsoft.com/office/powerpoint/2010/main" val="2788624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 – Figuration</a:t>
            </a:r>
            <a:endParaRPr lang="en-US" dirty="0"/>
          </a:p>
        </p:txBody>
      </p:sp>
      <p:sp>
        <p:nvSpPr>
          <p:cNvPr id="3" name="Content Placeholder 2"/>
          <p:cNvSpPr>
            <a:spLocks noGrp="1"/>
          </p:cNvSpPr>
          <p:nvPr>
            <p:ph idx="1"/>
          </p:nvPr>
        </p:nvSpPr>
        <p:spPr>
          <a:xfrm>
            <a:off x="457200" y="1117600"/>
            <a:ext cx="8229600" cy="2463800"/>
          </a:xfrm>
        </p:spPr>
        <p:txBody>
          <a:bodyPr/>
          <a:lstStyle/>
          <a:p>
            <a:r>
              <a:rPr lang="en-US" dirty="0" smtClean="0"/>
              <a:t>Figurative</a:t>
            </a:r>
          </a:p>
          <a:p>
            <a:pPr lvl="1"/>
            <a:r>
              <a:rPr lang="en-US" dirty="0" smtClean="0"/>
              <a:t>Representation mimics real world</a:t>
            </a:r>
          </a:p>
          <a:p>
            <a:pPr lvl="1"/>
            <a:endParaRPr lang="en-US" dirty="0"/>
          </a:p>
          <a:p>
            <a:r>
              <a:rPr lang="en-US" dirty="0" smtClean="0"/>
              <a:t>Abstract</a:t>
            </a:r>
          </a:p>
          <a:p>
            <a:pPr lvl="1"/>
            <a:r>
              <a:rPr lang="en-US" dirty="0" smtClean="0"/>
              <a:t>Conceptual, reduced realism, doesn’t map directly to world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2665" t="6125" r="2533" b="18333"/>
          <a:stretch/>
        </p:blipFill>
        <p:spPr>
          <a:xfrm>
            <a:off x="5651500" y="1333500"/>
            <a:ext cx="3327400" cy="1409700"/>
          </a:xfrm>
          <a:prstGeom prst="rect">
            <a:avLst/>
          </a:prstGeom>
        </p:spPr>
      </p:pic>
      <p:pic>
        <p:nvPicPr>
          <p:cNvPr id="5" name="Picture 4"/>
          <p:cNvPicPr>
            <a:picLocks noChangeAspect="1"/>
          </p:cNvPicPr>
          <p:nvPr/>
        </p:nvPicPr>
        <p:blipFill>
          <a:blip r:embed="rId4"/>
          <a:stretch>
            <a:fillRect/>
          </a:stretch>
        </p:blipFill>
        <p:spPr>
          <a:xfrm>
            <a:off x="609600" y="3657600"/>
            <a:ext cx="8077200" cy="2720128"/>
          </a:xfrm>
          <a:prstGeom prst="rect">
            <a:avLst/>
          </a:prstGeom>
        </p:spPr>
      </p:pic>
      <p:sp>
        <p:nvSpPr>
          <p:cNvPr id="6" name="Rectangle 5"/>
          <p:cNvSpPr/>
          <p:nvPr/>
        </p:nvSpPr>
        <p:spPr>
          <a:xfrm>
            <a:off x="2730500" y="6377728"/>
            <a:ext cx="59436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projects.propublica.org</a:t>
            </a:r>
            <a:r>
              <a:rPr lang="en-US" sz="1200" dirty="0">
                <a:latin typeface="Helvetica"/>
                <a:cs typeface="Helvetica"/>
              </a:rPr>
              <a:t>/graphics/workers-compensation-benefits-by-limb#</a:t>
            </a:r>
          </a:p>
        </p:txBody>
      </p:sp>
    </p:spTree>
    <p:extLst>
      <p:ext uri="{BB962C8B-B14F-4D97-AF65-F5344CB8AC3E}">
        <p14:creationId xmlns:p14="http://schemas.microsoft.com/office/powerpoint/2010/main" val="2087109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Functionality – Decoration</a:t>
            </a:r>
            <a:endParaRPr lang="en-US" dirty="0"/>
          </a:p>
        </p:txBody>
      </p:sp>
      <p:sp>
        <p:nvSpPr>
          <p:cNvPr id="3" name="Content Placeholder 2"/>
          <p:cNvSpPr>
            <a:spLocks noGrp="1"/>
          </p:cNvSpPr>
          <p:nvPr>
            <p:ph idx="1"/>
          </p:nvPr>
        </p:nvSpPr>
        <p:spPr/>
        <p:txBody>
          <a:bodyPr/>
          <a:lstStyle/>
          <a:p>
            <a:r>
              <a:rPr lang="en-US" dirty="0" smtClean="0"/>
              <a:t>Decoration</a:t>
            </a:r>
          </a:p>
          <a:p>
            <a:pPr lvl="1"/>
            <a:r>
              <a:rPr lang="en-US" dirty="0" smtClean="0"/>
              <a:t>Non-functional elements that do not aid interpretation</a:t>
            </a:r>
          </a:p>
          <a:p>
            <a:pPr lvl="1"/>
            <a:r>
              <a:rPr lang="en-US" dirty="0" smtClean="0"/>
              <a:t>“</a:t>
            </a:r>
            <a:r>
              <a:rPr lang="en-US" dirty="0" err="1" smtClean="0"/>
              <a:t>Chartjunk</a:t>
            </a:r>
            <a:r>
              <a:rPr lang="en-US" dirty="0" smtClean="0"/>
              <a:t>” – “If the numbers are boring, then you’ve got the wrong numbers” – E. </a:t>
            </a:r>
            <a:r>
              <a:rPr lang="en-US" dirty="0" err="1" smtClean="0"/>
              <a:t>Tufte</a:t>
            </a:r>
            <a:r>
              <a:rPr lang="en-US" dirty="0" smtClean="0"/>
              <a:t>.</a:t>
            </a:r>
            <a:endParaRPr lang="en-US" dirty="0"/>
          </a:p>
        </p:txBody>
      </p:sp>
      <p:pic>
        <p:nvPicPr>
          <p:cNvPr id="4" name="Picture 3"/>
          <p:cNvPicPr>
            <a:picLocks noChangeAspect="1"/>
          </p:cNvPicPr>
          <p:nvPr/>
        </p:nvPicPr>
        <p:blipFill>
          <a:blip r:embed="rId3"/>
          <a:stretch>
            <a:fillRect/>
          </a:stretch>
        </p:blipFill>
        <p:spPr>
          <a:xfrm>
            <a:off x="774700" y="2819400"/>
            <a:ext cx="7620000" cy="3810000"/>
          </a:xfrm>
          <a:prstGeom prst="rect">
            <a:avLst/>
          </a:prstGeom>
        </p:spPr>
      </p:pic>
    </p:spTree>
    <p:extLst>
      <p:ext uri="{BB962C8B-B14F-4D97-AF65-F5344CB8AC3E}">
        <p14:creationId xmlns:p14="http://schemas.microsoft.com/office/powerpoint/2010/main" val="10889269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2"/>
          <a:stretch>
            <a:fillRect/>
          </a:stretch>
        </p:blipFill>
        <p:spPr>
          <a:xfrm>
            <a:off x="368300" y="1600201"/>
            <a:ext cx="3648424" cy="1168400"/>
          </a:xfrm>
          <a:prstGeom prst="rect">
            <a:avLst/>
          </a:prstGeom>
        </p:spPr>
      </p:pic>
      <p:pic>
        <p:nvPicPr>
          <p:cNvPr id="5" name="Picture 4"/>
          <p:cNvPicPr>
            <a:picLocks noChangeAspect="1"/>
          </p:cNvPicPr>
          <p:nvPr/>
        </p:nvPicPr>
        <p:blipFill>
          <a:blip r:embed="rId3"/>
          <a:stretch>
            <a:fillRect/>
          </a:stretch>
        </p:blipFill>
        <p:spPr>
          <a:xfrm>
            <a:off x="359124" y="2971800"/>
            <a:ext cx="3657600" cy="1366092"/>
          </a:xfrm>
          <a:prstGeom prst="rect">
            <a:avLst/>
          </a:prstGeom>
        </p:spPr>
      </p:pic>
      <p:pic>
        <p:nvPicPr>
          <p:cNvPr id="6" name="Picture 5"/>
          <p:cNvPicPr>
            <a:picLocks noChangeAspect="1"/>
          </p:cNvPicPr>
          <p:nvPr/>
        </p:nvPicPr>
        <p:blipFill>
          <a:blip r:embed="rId4"/>
          <a:stretch>
            <a:fillRect/>
          </a:stretch>
        </p:blipFill>
        <p:spPr>
          <a:xfrm>
            <a:off x="424439" y="4800600"/>
            <a:ext cx="3592287" cy="1143000"/>
          </a:xfrm>
          <a:prstGeom prst="rect">
            <a:avLst/>
          </a:prstGeom>
        </p:spPr>
      </p:pic>
      <p:pic>
        <p:nvPicPr>
          <p:cNvPr id="7" name="Picture 6"/>
          <p:cNvPicPr>
            <a:picLocks noChangeAspect="1"/>
          </p:cNvPicPr>
          <p:nvPr/>
        </p:nvPicPr>
        <p:blipFill>
          <a:blip r:embed="rId5"/>
          <a:stretch>
            <a:fillRect/>
          </a:stretch>
        </p:blipFill>
        <p:spPr>
          <a:xfrm>
            <a:off x="4953000" y="1634647"/>
            <a:ext cx="3454400" cy="1108555"/>
          </a:xfrm>
          <a:prstGeom prst="rect">
            <a:avLst/>
          </a:prstGeom>
        </p:spPr>
      </p:pic>
      <p:pic>
        <p:nvPicPr>
          <p:cNvPr id="8" name="Picture 7"/>
          <p:cNvPicPr>
            <a:picLocks noChangeAspect="1"/>
          </p:cNvPicPr>
          <p:nvPr/>
        </p:nvPicPr>
        <p:blipFill>
          <a:blip r:embed="rId6"/>
          <a:stretch>
            <a:fillRect/>
          </a:stretch>
        </p:blipFill>
        <p:spPr>
          <a:xfrm>
            <a:off x="4953003" y="3505200"/>
            <a:ext cx="3309815" cy="1066800"/>
          </a:xfrm>
          <a:prstGeom prst="rect">
            <a:avLst/>
          </a:prstGeom>
        </p:spPr>
      </p:pic>
      <p:pic>
        <p:nvPicPr>
          <p:cNvPr id="9" name="Picture 8"/>
          <p:cNvPicPr>
            <a:picLocks noChangeAspect="1"/>
          </p:cNvPicPr>
          <p:nvPr/>
        </p:nvPicPr>
        <p:blipFill>
          <a:blip r:embed="rId7"/>
          <a:stretch>
            <a:fillRect/>
          </a:stretch>
        </p:blipFill>
        <p:spPr>
          <a:xfrm>
            <a:off x="4953000" y="5148759"/>
            <a:ext cx="3505200" cy="1153516"/>
          </a:xfrm>
          <a:prstGeom prst="rect">
            <a:avLst/>
          </a:prstGeom>
        </p:spPr>
      </p:pic>
    </p:spTree>
    <p:extLst>
      <p:ext uri="{BB962C8B-B14F-4D97-AF65-F5344CB8AC3E}">
        <p14:creationId xmlns:p14="http://schemas.microsoft.com/office/powerpoint/2010/main" val="15627140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Density – Lightness (Data-Ink Ratio)</a:t>
            </a:r>
            <a:endParaRPr lang="en-US" dirty="0"/>
          </a:p>
        </p:txBody>
      </p:sp>
      <p:pic>
        <p:nvPicPr>
          <p:cNvPr id="4" name="Picture 3"/>
          <p:cNvPicPr>
            <a:picLocks noChangeAspect="1"/>
          </p:cNvPicPr>
          <p:nvPr/>
        </p:nvPicPr>
        <p:blipFill rotWithShape="1">
          <a:blip r:embed="rId2"/>
          <a:srcRect l="2593" t="12731" r="2963" b="15510"/>
          <a:stretch/>
        </p:blipFill>
        <p:spPr>
          <a:xfrm>
            <a:off x="1397000" y="990600"/>
            <a:ext cx="6477000" cy="2362200"/>
          </a:xfrm>
          <a:prstGeom prst="rect">
            <a:avLst/>
          </a:prstGeom>
        </p:spPr>
      </p:pic>
      <p:pic>
        <p:nvPicPr>
          <p:cNvPr id="6" name="Picture 5"/>
          <p:cNvPicPr>
            <a:picLocks noChangeAspect="1"/>
          </p:cNvPicPr>
          <p:nvPr/>
        </p:nvPicPr>
        <p:blipFill>
          <a:blip r:embed="rId3"/>
          <a:stretch>
            <a:fillRect/>
          </a:stretch>
        </p:blipFill>
        <p:spPr>
          <a:xfrm>
            <a:off x="990600" y="3505200"/>
            <a:ext cx="7162800" cy="3227794"/>
          </a:xfrm>
          <a:prstGeom prst="rect">
            <a:avLst/>
          </a:prstGeom>
        </p:spPr>
      </p:pic>
    </p:spTree>
    <p:extLst>
      <p:ext uri="{BB962C8B-B14F-4D97-AF65-F5344CB8AC3E}">
        <p14:creationId xmlns:p14="http://schemas.microsoft.com/office/powerpoint/2010/main" val="33070162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Multidimensionality – </a:t>
            </a:r>
            <a:r>
              <a:rPr lang="en-US" sz="3200" dirty="0" err="1" smtClean="0"/>
              <a:t>Unidimensionality</a:t>
            </a:r>
            <a:r>
              <a:rPr lang="en-US" sz="3200" dirty="0" smtClean="0"/>
              <a:t> </a:t>
            </a:r>
            <a:endParaRPr lang="en-US" sz="3200" dirty="0"/>
          </a:p>
        </p:txBody>
      </p:sp>
      <p:pic>
        <p:nvPicPr>
          <p:cNvPr id="4" name="Picture 3"/>
          <p:cNvPicPr>
            <a:picLocks noChangeAspect="1"/>
          </p:cNvPicPr>
          <p:nvPr/>
        </p:nvPicPr>
        <p:blipFill>
          <a:blip r:embed="rId3"/>
          <a:stretch>
            <a:fillRect/>
          </a:stretch>
        </p:blipFill>
        <p:spPr>
          <a:xfrm>
            <a:off x="0" y="800101"/>
            <a:ext cx="9144000" cy="6111134"/>
          </a:xfrm>
          <a:prstGeom prst="rect">
            <a:avLst/>
          </a:prstGeom>
        </p:spPr>
      </p:pic>
    </p:spTree>
    <p:extLst>
      <p:ext uri="{BB962C8B-B14F-4D97-AF65-F5344CB8AC3E}">
        <p14:creationId xmlns:p14="http://schemas.microsoft.com/office/powerpoint/2010/main" val="37960906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 – Familiarity</a:t>
            </a:r>
            <a:endParaRPr lang="en-US" dirty="0"/>
          </a:p>
        </p:txBody>
      </p:sp>
      <p:pic>
        <p:nvPicPr>
          <p:cNvPr id="4" name="Picture 3"/>
          <p:cNvPicPr>
            <a:picLocks noChangeAspect="1"/>
          </p:cNvPicPr>
          <p:nvPr/>
        </p:nvPicPr>
        <p:blipFill rotWithShape="1">
          <a:blip r:embed="rId2"/>
          <a:srcRect b="30556"/>
          <a:stretch/>
        </p:blipFill>
        <p:spPr>
          <a:xfrm>
            <a:off x="381002" y="901700"/>
            <a:ext cx="8612612" cy="5943600"/>
          </a:xfrm>
          <a:prstGeom prst="rect">
            <a:avLst/>
          </a:prstGeom>
        </p:spPr>
      </p:pic>
    </p:spTree>
    <p:extLst>
      <p:ext uri="{BB962C8B-B14F-4D97-AF65-F5344CB8AC3E}">
        <p14:creationId xmlns:p14="http://schemas.microsoft.com/office/powerpoint/2010/main" val="32571734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Novelty – Redundancy </a:t>
            </a:r>
            <a:endParaRPr lang="en-US" dirty="0"/>
          </a:p>
        </p:txBody>
      </p:sp>
      <p:pic>
        <p:nvPicPr>
          <p:cNvPr id="4" name="Picture 3">
            <a:hlinkClick r:id="rId3"/>
          </p:cNvPr>
          <p:cNvPicPr>
            <a:picLocks noChangeAspect="1"/>
          </p:cNvPicPr>
          <p:nvPr/>
        </p:nvPicPr>
        <p:blipFill>
          <a:blip r:embed="rId4"/>
          <a:stretch>
            <a:fillRect/>
          </a:stretch>
        </p:blipFill>
        <p:spPr>
          <a:xfrm>
            <a:off x="355602" y="1371600"/>
            <a:ext cx="8420100" cy="5219700"/>
          </a:xfrm>
          <a:prstGeom prst="rect">
            <a:avLst/>
          </a:prstGeom>
        </p:spPr>
      </p:pic>
    </p:spTree>
    <p:extLst>
      <p:ext uri="{BB962C8B-B14F-4D97-AF65-F5344CB8AC3E}">
        <p14:creationId xmlns:p14="http://schemas.microsoft.com/office/powerpoint/2010/main" val="23868820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User-Centered Design</a:t>
            </a:r>
            <a:endParaRPr lang="en-US" dirty="0"/>
          </a:p>
        </p:txBody>
      </p:sp>
      <p:sp>
        <p:nvSpPr>
          <p:cNvPr id="3" name="Content Placeholder 2"/>
          <p:cNvSpPr>
            <a:spLocks noGrp="1"/>
          </p:cNvSpPr>
          <p:nvPr>
            <p:ph idx="1"/>
          </p:nvPr>
        </p:nvSpPr>
        <p:spPr>
          <a:xfrm>
            <a:off x="457200" y="1117600"/>
            <a:ext cx="8229600" cy="4978400"/>
          </a:xfrm>
        </p:spPr>
        <p:txBody>
          <a:bodyPr>
            <a:normAutofit/>
          </a:bodyPr>
          <a:lstStyle/>
          <a:p>
            <a:r>
              <a:rPr lang="en-US" dirty="0" smtClean="0"/>
              <a:t>What is this visualization for?</a:t>
            </a:r>
          </a:p>
          <a:p>
            <a:pPr lvl="1"/>
            <a:r>
              <a:rPr lang="en-US" dirty="0" smtClean="0"/>
              <a:t>Explaining, exploring, contextualizing</a:t>
            </a:r>
          </a:p>
          <a:p>
            <a:endParaRPr lang="en-US" dirty="0"/>
          </a:p>
          <a:p>
            <a:r>
              <a:rPr lang="en-US" dirty="0" smtClean="0"/>
              <a:t>Who is the audience?</a:t>
            </a:r>
          </a:p>
          <a:p>
            <a:pPr lvl="1"/>
            <a:r>
              <a:rPr lang="en-US" dirty="0" smtClean="0"/>
              <a:t>How much knowledge of the topic do they have?</a:t>
            </a:r>
          </a:p>
          <a:p>
            <a:pPr lvl="1"/>
            <a:r>
              <a:rPr lang="en-US" dirty="0" smtClean="0"/>
              <a:t>Try to clarify, not simplify</a:t>
            </a:r>
          </a:p>
          <a:p>
            <a:endParaRPr lang="en-US" dirty="0"/>
          </a:p>
          <a:p>
            <a:r>
              <a:rPr lang="en-US" dirty="0" smtClean="0"/>
              <a:t>Do I want to …</a:t>
            </a:r>
          </a:p>
          <a:p>
            <a:pPr lvl="1"/>
            <a:r>
              <a:rPr lang="en-US" dirty="0" smtClean="0"/>
              <a:t>…arouse curiosity</a:t>
            </a:r>
          </a:p>
          <a:p>
            <a:pPr lvl="1"/>
            <a:r>
              <a:rPr lang="en-US" dirty="0" smtClean="0"/>
              <a:t>…make this memorable</a:t>
            </a:r>
          </a:p>
          <a:p>
            <a:pPr lvl="1"/>
            <a:r>
              <a:rPr lang="en-US" dirty="0" smtClean="0"/>
              <a:t>…have people spend more time</a:t>
            </a:r>
          </a:p>
          <a:p>
            <a:pPr lvl="1"/>
            <a:r>
              <a:rPr lang="en-US" dirty="0" smtClean="0"/>
              <a:t>…facilitate a decision efficiently</a:t>
            </a:r>
          </a:p>
          <a:p>
            <a:endParaRPr lang="en-US" dirty="0"/>
          </a:p>
        </p:txBody>
      </p:sp>
    </p:spTree>
    <p:extLst>
      <p:ext uri="{BB962C8B-B14F-4D97-AF65-F5344CB8AC3E}">
        <p14:creationId xmlns:p14="http://schemas.microsoft.com/office/powerpoint/2010/main" val="29702083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700"/>
            <a:ext cx="9144000" cy="6811584"/>
          </a:xfrm>
          <a:prstGeom prst="rect">
            <a:avLst/>
          </a:prstGeom>
        </p:spPr>
      </p:pic>
    </p:spTree>
    <p:extLst>
      <p:ext uri="{BB962C8B-B14F-4D97-AF65-F5344CB8AC3E}">
        <p14:creationId xmlns:p14="http://schemas.microsoft.com/office/powerpoint/2010/main" val="11819644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2"/>
          <a:stretch>
            <a:fillRect/>
          </a:stretch>
        </p:blipFill>
        <p:spPr>
          <a:xfrm>
            <a:off x="495300" y="1295400"/>
            <a:ext cx="3673435" cy="1219200"/>
          </a:xfrm>
          <a:prstGeom prst="rect">
            <a:avLst/>
          </a:prstGeom>
        </p:spPr>
      </p:pic>
      <p:pic>
        <p:nvPicPr>
          <p:cNvPr id="5" name="Picture 4"/>
          <p:cNvPicPr>
            <a:picLocks noChangeAspect="1"/>
          </p:cNvPicPr>
          <p:nvPr/>
        </p:nvPicPr>
        <p:blipFill>
          <a:blip r:embed="rId3"/>
          <a:stretch>
            <a:fillRect/>
          </a:stretch>
        </p:blipFill>
        <p:spPr>
          <a:xfrm>
            <a:off x="469900" y="2527300"/>
            <a:ext cx="2082800" cy="1968500"/>
          </a:xfrm>
          <a:prstGeom prst="rect">
            <a:avLst/>
          </a:prstGeom>
        </p:spPr>
      </p:pic>
      <p:pic>
        <p:nvPicPr>
          <p:cNvPr id="6" name="Picture 5"/>
          <p:cNvPicPr>
            <a:picLocks noChangeAspect="1"/>
          </p:cNvPicPr>
          <p:nvPr/>
        </p:nvPicPr>
        <p:blipFill>
          <a:blip r:embed="rId4"/>
          <a:stretch>
            <a:fillRect/>
          </a:stretch>
        </p:blipFill>
        <p:spPr>
          <a:xfrm>
            <a:off x="469900" y="4419600"/>
            <a:ext cx="3048000" cy="1981200"/>
          </a:xfrm>
          <a:prstGeom prst="rect">
            <a:avLst/>
          </a:prstGeom>
        </p:spPr>
      </p:pic>
      <p:pic>
        <p:nvPicPr>
          <p:cNvPr id="7" name="Picture 6"/>
          <p:cNvPicPr>
            <a:picLocks noChangeAspect="1"/>
          </p:cNvPicPr>
          <p:nvPr/>
        </p:nvPicPr>
        <p:blipFill>
          <a:blip r:embed="rId5"/>
          <a:stretch>
            <a:fillRect/>
          </a:stretch>
        </p:blipFill>
        <p:spPr>
          <a:xfrm>
            <a:off x="4914900" y="914401"/>
            <a:ext cx="3759200" cy="1968500"/>
          </a:xfrm>
          <a:prstGeom prst="rect">
            <a:avLst/>
          </a:prstGeom>
        </p:spPr>
      </p:pic>
      <p:pic>
        <p:nvPicPr>
          <p:cNvPr id="8" name="Picture 7"/>
          <p:cNvPicPr>
            <a:picLocks noChangeAspect="1"/>
          </p:cNvPicPr>
          <p:nvPr/>
        </p:nvPicPr>
        <p:blipFill>
          <a:blip r:embed="rId6"/>
          <a:stretch>
            <a:fillRect/>
          </a:stretch>
        </p:blipFill>
        <p:spPr>
          <a:xfrm>
            <a:off x="4965701" y="3175000"/>
            <a:ext cx="3602539" cy="1219200"/>
          </a:xfrm>
          <a:prstGeom prst="rect">
            <a:avLst/>
          </a:prstGeom>
        </p:spPr>
      </p:pic>
      <p:pic>
        <p:nvPicPr>
          <p:cNvPr id="9" name="Picture 8"/>
          <p:cNvPicPr>
            <a:picLocks noChangeAspect="1"/>
          </p:cNvPicPr>
          <p:nvPr/>
        </p:nvPicPr>
        <p:blipFill>
          <a:blip r:embed="rId7"/>
          <a:stretch>
            <a:fillRect/>
          </a:stretch>
        </p:blipFill>
        <p:spPr>
          <a:xfrm>
            <a:off x="5181602" y="4419600"/>
            <a:ext cx="3187700" cy="1955800"/>
          </a:xfrm>
          <a:prstGeom prst="rect">
            <a:avLst/>
          </a:prstGeom>
        </p:spPr>
      </p:pic>
    </p:spTree>
    <p:extLst>
      <p:ext uri="{BB962C8B-B14F-4D97-AF65-F5344CB8AC3E}">
        <p14:creationId xmlns:p14="http://schemas.microsoft.com/office/powerpoint/2010/main" val="25478234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3"/>
          <a:stretch>
            <a:fillRect/>
          </a:stretch>
        </p:blipFill>
        <p:spPr>
          <a:xfrm>
            <a:off x="533400" y="1549400"/>
            <a:ext cx="3657600" cy="1332411"/>
          </a:xfrm>
          <a:prstGeom prst="rect">
            <a:avLst/>
          </a:prstGeom>
        </p:spPr>
      </p:pic>
      <p:pic>
        <p:nvPicPr>
          <p:cNvPr id="5" name="Picture 4"/>
          <p:cNvPicPr>
            <a:picLocks noChangeAspect="1"/>
          </p:cNvPicPr>
          <p:nvPr/>
        </p:nvPicPr>
        <p:blipFill>
          <a:blip r:embed="rId4"/>
          <a:stretch>
            <a:fillRect/>
          </a:stretch>
        </p:blipFill>
        <p:spPr>
          <a:xfrm>
            <a:off x="1066802" y="3213100"/>
            <a:ext cx="2451100" cy="1968500"/>
          </a:xfrm>
          <a:prstGeom prst="rect">
            <a:avLst/>
          </a:prstGeom>
        </p:spPr>
      </p:pic>
      <p:pic>
        <p:nvPicPr>
          <p:cNvPr id="6" name="Picture 5"/>
          <p:cNvPicPr>
            <a:picLocks noChangeAspect="1"/>
          </p:cNvPicPr>
          <p:nvPr/>
        </p:nvPicPr>
        <p:blipFill>
          <a:blip r:embed="rId5"/>
          <a:stretch>
            <a:fillRect/>
          </a:stretch>
        </p:blipFill>
        <p:spPr>
          <a:xfrm>
            <a:off x="4724402" y="1621820"/>
            <a:ext cx="4178300" cy="1259993"/>
          </a:xfrm>
          <a:prstGeom prst="rect">
            <a:avLst/>
          </a:prstGeom>
        </p:spPr>
      </p:pic>
      <p:pic>
        <p:nvPicPr>
          <p:cNvPr id="7" name="Picture 6"/>
          <p:cNvPicPr>
            <a:picLocks noChangeAspect="1"/>
          </p:cNvPicPr>
          <p:nvPr/>
        </p:nvPicPr>
        <p:blipFill>
          <a:blip r:embed="rId6"/>
          <a:stretch>
            <a:fillRect/>
          </a:stretch>
        </p:blipFill>
        <p:spPr>
          <a:xfrm>
            <a:off x="4546600" y="3225801"/>
            <a:ext cx="4140200" cy="1955800"/>
          </a:xfrm>
          <a:prstGeom prst="rect">
            <a:avLst/>
          </a:prstGeom>
        </p:spPr>
      </p:pic>
      <p:pic>
        <p:nvPicPr>
          <p:cNvPr id="8" name="Picture 7"/>
          <p:cNvPicPr>
            <a:picLocks noChangeAspect="1"/>
          </p:cNvPicPr>
          <p:nvPr/>
        </p:nvPicPr>
        <p:blipFill>
          <a:blip r:embed="rId7"/>
          <a:stretch>
            <a:fillRect/>
          </a:stretch>
        </p:blipFill>
        <p:spPr>
          <a:xfrm>
            <a:off x="3556000" y="2819400"/>
            <a:ext cx="2032000" cy="2032000"/>
          </a:xfrm>
          <a:prstGeom prst="rect">
            <a:avLst/>
          </a:prstGeom>
        </p:spPr>
      </p:pic>
      <p:pic>
        <p:nvPicPr>
          <p:cNvPr id="9" name="Picture 8"/>
          <p:cNvPicPr>
            <a:picLocks noChangeAspect="1"/>
          </p:cNvPicPr>
          <p:nvPr/>
        </p:nvPicPr>
        <p:blipFill>
          <a:blip r:embed="rId7"/>
          <a:stretch>
            <a:fillRect/>
          </a:stretch>
        </p:blipFill>
        <p:spPr>
          <a:xfrm>
            <a:off x="3556000" y="2819400"/>
            <a:ext cx="2032000" cy="2032000"/>
          </a:xfrm>
          <a:prstGeom prst="rect">
            <a:avLst/>
          </a:prstGeom>
        </p:spPr>
      </p:pic>
      <p:pic>
        <p:nvPicPr>
          <p:cNvPr id="10" name="Picture 9"/>
          <p:cNvPicPr>
            <a:picLocks noChangeAspect="1"/>
          </p:cNvPicPr>
          <p:nvPr/>
        </p:nvPicPr>
        <p:blipFill>
          <a:blip r:embed="rId7"/>
          <a:stretch>
            <a:fillRect/>
          </a:stretch>
        </p:blipFill>
        <p:spPr>
          <a:xfrm>
            <a:off x="3556000" y="2819400"/>
            <a:ext cx="2032000" cy="2032000"/>
          </a:xfrm>
          <a:prstGeom prst="rect">
            <a:avLst/>
          </a:prstGeom>
        </p:spPr>
      </p:pic>
    </p:spTree>
    <p:extLst>
      <p:ext uri="{BB962C8B-B14F-4D97-AF65-F5344CB8AC3E}">
        <p14:creationId xmlns:p14="http://schemas.microsoft.com/office/powerpoint/2010/main" val="25743122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 Follows Function”</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smtClean="0"/>
              <a:t>Visualizations are </a:t>
            </a:r>
            <a:r>
              <a:rPr lang="en-US" dirty="0" smtClean="0">
                <a:solidFill>
                  <a:srgbClr val="1EA0FF"/>
                </a:solidFill>
              </a:rPr>
              <a:t>not</a:t>
            </a:r>
            <a:r>
              <a:rPr lang="en-US" dirty="0" smtClean="0"/>
              <a:t> </a:t>
            </a:r>
            <a:r>
              <a:rPr lang="en-US" dirty="0" smtClean="0">
                <a:solidFill>
                  <a:srgbClr val="1EA0FF"/>
                </a:solidFill>
              </a:rPr>
              <a:t>arbitrary</a:t>
            </a:r>
          </a:p>
          <a:p>
            <a:pPr lvl="1"/>
            <a:r>
              <a:rPr lang="en-US" dirty="0" smtClean="0"/>
              <a:t>Objectivity, precision, functionality constrain the forms they take</a:t>
            </a:r>
          </a:p>
          <a:p>
            <a:endParaRPr lang="en-US" dirty="0"/>
          </a:p>
          <a:p>
            <a:r>
              <a:rPr lang="en-US" dirty="0" smtClean="0"/>
              <a:t>Ask: What is this for?</a:t>
            </a:r>
            <a:endParaRPr lang="en-US" dirty="0"/>
          </a:p>
          <a:p>
            <a:pPr lvl="1"/>
            <a:r>
              <a:rPr lang="en-US" dirty="0" smtClean="0"/>
              <a:t>Discover</a:t>
            </a:r>
          </a:p>
          <a:p>
            <a:pPr lvl="1"/>
            <a:r>
              <a:rPr lang="en-US" dirty="0" smtClean="0"/>
              <a:t>Present</a:t>
            </a:r>
          </a:p>
          <a:p>
            <a:pPr lvl="1"/>
            <a:r>
              <a:rPr lang="en-US" dirty="0" smtClean="0"/>
              <a:t>Enjoy</a:t>
            </a:r>
          </a:p>
          <a:p>
            <a:pPr lvl="1"/>
            <a:r>
              <a:rPr lang="en-US" dirty="0" smtClean="0"/>
              <a:t>Identify</a:t>
            </a:r>
          </a:p>
          <a:p>
            <a:pPr lvl="1"/>
            <a:r>
              <a:rPr lang="en-US" dirty="0" smtClean="0"/>
              <a:t>Compare</a:t>
            </a:r>
          </a:p>
          <a:p>
            <a:pPr lvl="1"/>
            <a:r>
              <a:rPr lang="en-US" dirty="0" smtClean="0"/>
              <a:t>Summarize</a:t>
            </a:r>
          </a:p>
          <a:p>
            <a:pPr lvl="1"/>
            <a:endParaRPr lang="en-US" dirty="0" smtClean="0"/>
          </a:p>
          <a:p>
            <a:r>
              <a:rPr lang="en-US" dirty="0" smtClean="0"/>
              <a:t>Is it good at any of these?</a:t>
            </a:r>
            <a:endParaRPr lang="en-US" dirty="0"/>
          </a:p>
        </p:txBody>
      </p:sp>
    </p:spTree>
    <p:extLst>
      <p:ext uri="{BB962C8B-B14F-4D97-AF65-F5344CB8AC3E}">
        <p14:creationId xmlns:p14="http://schemas.microsoft.com/office/powerpoint/2010/main" val="1486329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362202" y="0"/>
            <a:ext cx="4415425" cy="6858000"/>
          </a:xfrm>
          <a:prstGeom prst="rect">
            <a:avLst/>
          </a:prstGeom>
        </p:spPr>
      </p:pic>
    </p:spTree>
    <p:extLst>
      <p:ext uri="{BB962C8B-B14F-4D97-AF65-F5344CB8AC3E}">
        <p14:creationId xmlns:p14="http://schemas.microsoft.com/office/powerpoint/2010/main" val="26235797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Facilitating Comparison</a:t>
            </a:r>
            <a:endParaRPr lang="en-US" dirty="0"/>
          </a:p>
        </p:txBody>
      </p:sp>
      <p:pic>
        <p:nvPicPr>
          <p:cNvPr id="4" name="Picture 3"/>
          <p:cNvPicPr>
            <a:picLocks noChangeAspect="1"/>
          </p:cNvPicPr>
          <p:nvPr/>
        </p:nvPicPr>
        <p:blipFill>
          <a:blip r:embed="rId3"/>
          <a:stretch>
            <a:fillRect/>
          </a:stretch>
        </p:blipFill>
        <p:spPr>
          <a:xfrm>
            <a:off x="1143000" y="1295400"/>
            <a:ext cx="6553200" cy="2451816"/>
          </a:xfrm>
          <a:prstGeom prst="rect">
            <a:avLst/>
          </a:prstGeom>
        </p:spPr>
      </p:pic>
      <p:pic>
        <p:nvPicPr>
          <p:cNvPr id="5" name="Picture 4"/>
          <p:cNvPicPr>
            <a:picLocks noChangeAspect="1"/>
          </p:cNvPicPr>
          <p:nvPr/>
        </p:nvPicPr>
        <p:blipFill>
          <a:blip r:embed="rId4"/>
          <a:stretch>
            <a:fillRect/>
          </a:stretch>
        </p:blipFill>
        <p:spPr>
          <a:xfrm>
            <a:off x="304802" y="4191002"/>
            <a:ext cx="8648700" cy="1994951"/>
          </a:xfrm>
          <a:prstGeom prst="rect">
            <a:avLst/>
          </a:prstGeom>
        </p:spPr>
      </p:pic>
    </p:spTree>
    <p:extLst>
      <p:ext uri="{BB962C8B-B14F-4D97-AF65-F5344CB8AC3E}">
        <p14:creationId xmlns:p14="http://schemas.microsoft.com/office/powerpoint/2010/main" val="1343915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a:t>
            </a:r>
            <a:endParaRPr lang="en-US" dirty="0"/>
          </a:p>
        </p:txBody>
      </p:sp>
      <p:pic>
        <p:nvPicPr>
          <p:cNvPr id="4" name="Picture 3"/>
          <p:cNvPicPr>
            <a:picLocks noChangeAspect="1"/>
          </p:cNvPicPr>
          <p:nvPr/>
        </p:nvPicPr>
        <p:blipFill>
          <a:blip r:embed="rId3"/>
          <a:stretch>
            <a:fillRect/>
          </a:stretch>
        </p:blipFill>
        <p:spPr>
          <a:xfrm>
            <a:off x="228600" y="2671999"/>
            <a:ext cx="8610600" cy="1976203"/>
          </a:xfrm>
          <a:prstGeom prst="rect">
            <a:avLst/>
          </a:prstGeom>
        </p:spPr>
      </p:pic>
    </p:spTree>
    <p:extLst>
      <p:ext uri="{BB962C8B-B14F-4D97-AF65-F5344CB8AC3E}">
        <p14:creationId xmlns:p14="http://schemas.microsoft.com/office/powerpoint/2010/main" val="10213849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43017</TotalTime>
  <Words>1100</Words>
  <Application>Microsoft Macintosh PowerPoint</Application>
  <PresentationFormat>On-screen Show (4:3)</PresentationFormat>
  <Paragraphs>152</Paragraphs>
  <Slides>36</Slides>
  <Notes>22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Brainstorming</vt:lpstr>
      <vt:lpstr>For Example</vt:lpstr>
      <vt:lpstr>For Example</vt:lpstr>
      <vt:lpstr>For Example</vt:lpstr>
      <vt:lpstr>“Form Follows Function”</vt:lpstr>
      <vt:lpstr>PowerPoint Presentation</vt:lpstr>
      <vt:lpstr>Facilitating Comparison</vt:lpstr>
      <vt:lpstr>Normalizing</vt:lpstr>
      <vt:lpstr>PowerPoint Presentation</vt:lpstr>
      <vt:lpstr>Critique</vt:lpstr>
      <vt:lpstr>Critique</vt:lpstr>
      <vt:lpstr>Critique</vt:lpstr>
      <vt:lpstr>Critique</vt:lpstr>
      <vt:lpstr>Task Design</vt:lpstr>
      <vt:lpstr>Task Design</vt:lpstr>
      <vt:lpstr>Chart Design Guidelines</vt:lpstr>
      <vt:lpstr>PowerPoint Presentation</vt:lpstr>
      <vt:lpstr>PowerPoint Presentation</vt:lpstr>
      <vt:lpstr>Charting: Data Viz Catalogue</vt:lpstr>
      <vt:lpstr>Anatomy of a Chart</vt:lpstr>
      <vt:lpstr>PowerPoint Presentation</vt:lpstr>
      <vt:lpstr>Chart Legibility</vt:lpstr>
      <vt:lpstr>Chart Legibility</vt:lpstr>
      <vt:lpstr>Chart Legibility</vt:lpstr>
      <vt:lpstr>Chart Legibility</vt:lpstr>
      <vt:lpstr>The Visualization Wheel</vt:lpstr>
      <vt:lpstr>Abstraction – Figuration</vt:lpstr>
      <vt:lpstr>Functionality – Decoration</vt:lpstr>
      <vt:lpstr>Density – Lightness (Data-Ink Ratio)</vt:lpstr>
      <vt:lpstr>Multidimensionality – Unidimensionality </vt:lpstr>
      <vt:lpstr>Originality – Familiarity</vt:lpstr>
      <vt:lpstr>Novelty – Redundancy </vt:lpstr>
      <vt:lpstr>User-Centered Design</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388</cp:revision>
  <cp:lastPrinted>2015-02-02T22:42:02Z</cp:lastPrinted>
  <dcterms:created xsi:type="dcterms:W3CDTF">2011-09-25T22:28:55Z</dcterms:created>
  <dcterms:modified xsi:type="dcterms:W3CDTF">2015-09-21T22:58:54Z</dcterms:modified>
</cp:coreProperties>
</file>